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02"/>
    <p:restoredTop sz="85172"/>
  </p:normalViewPr>
  <p:slideViewPr>
    <p:cSldViewPr snapToGrid="0" snapToObjects="1">
      <p:cViewPr varScale="1">
        <p:scale>
          <a:sx n="171" d="100"/>
          <a:sy n="171" d="100"/>
        </p:scale>
        <p:origin x="1120" y="1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DC07C5-DAAB-7E45-9727-4BDB3AE888C6}" type="doc">
      <dgm:prSet loTypeId="urn:microsoft.com/office/officeart/2009/3/layout/StepUpProcess" loCatId="" qsTypeId="urn:microsoft.com/office/officeart/2005/8/quickstyle/simple1" qsCatId="simple" csTypeId="urn:microsoft.com/office/officeart/2005/8/colors/accent1_2" csCatId="accent1" phldr="1"/>
      <dgm:spPr/>
      <dgm:t>
        <a:bodyPr/>
        <a:lstStyle/>
        <a:p>
          <a:endParaRPr lang="en-GB"/>
        </a:p>
      </dgm:t>
    </dgm:pt>
    <dgm:pt modelId="{7277DFAB-1A85-AF48-84A3-362EC646A0EB}">
      <dgm:prSet phldrT="[Text]"/>
      <dgm:spPr/>
      <dgm:t>
        <a:bodyPr/>
        <a:lstStyle/>
        <a:p>
          <a:pPr rtl="0"/>
          <a:r>
            <a:rPr lang="en-GB" dirty="0"/>
            <a:t>Request and parse the SpaceX launch data using GET request</a:t>
          </a:r>
        </a:p>
      </dgm:t>
    </dgm:pt>
    <dgm:pt modelId="{69D2AB2D-012B-D24A-B9C2-0ACE667F4CD4}" type="parTrans" cxnId="{443A0A4C-5166-0544-9792-83D666E332EB}">
      <dgm:prSet/>
      <dgm:spPr/>
      <dgm:t>
        <a:bodyPr/>
        <a:lstStyle/>
        <a:p>
          <a:endParaRPr lang="en-GB"/>
        </a:p>
      </dgm:t>
    </dgm:pt>
    <dgm:pt modelId="{BB3CCE9B-BADA-774C-AF0A-C0AE51457FA9}" type="sibTrans" cxnId="{443A0A4C-5166-0544-9792-83D666E332EB}">
      <dgm:prSet/>
      <dgm:spPr/>
      <dgm:t>
        <a:bodyPr/>
        <a:lstStyle/>
        <a:p>
          <a:endParaRPr lang="en-GB"/>
        </a:p>
      </dgm:t>
    </dgm:pt>
    <dgm:pt modelId="{937CE9EB-FE59-6543-A52C-1706B855DB77}">
      <dgm:prSet phldrT="[Text]"/>
      <dgm:spPr/>
      <dgm:t>
        <a:bodyPr/>
        <a:lstStyle/>
        <a:p>
          <a:pPr rtl="0"/>
          <a:r>
            <a:rPr lang="en-GB" dirty="0"/>
            <a:t>Select required data from the response and store them into separate list</a:t>
          </a:r>
        </a:p>
      </dgm:t>
    </dgm:pt>
    <dgm:pt modelId="{569FE994-5DA2-4E4E-B7D4-F8C33C7CA5FB}" type="parTrans" cxnId="{51B7A68D-3711-B24B-8DF9-BD13366A0097}">
      <dgm:prSet/>
      <dgm:spPr/>
      <dgm:t>
        <a:bodyPr/>
        <a:lstStyle/>
        <a:p>
          <a:endParaRPr lang="en-GB"/>
        </a:p>
      </dgm:t>
    </dgm:pt>
    <dgm:pt modelId="{15A08B4E-5082-C444-A3AE-56D76721CF0F}" type="sibTrans" cxnId="{51B7A68D-3711-B24B-8DF9-BD13366A0097}">
      <dgm:prSet/>
      <dgm:spPr/>
      <dgm:t>
        <a:bodyPr/>
        <a:lstStyle/>
        <a:p>
          <a:endParaRPr lang="en-GB"/>
        </a:p>
      </dgm:t>
    </dgm:pt>
    <dgm:pt modelId="{829A8905-AB8A-B84C-A196-15A589999BE7}">
      <dgm:prSet phldrT="[Text]"/>
      <dgm:spPr/>
      <dgm:t>
        <a:bodyPr/>
        <a:lstStyle/>
        <a:p>
          <a:pPr rtl="0"/>
          <a:r>
            <a:rPr lang="en-GB" dirty="0"/>
            <a:t>Create a Data Frame from the list of data collected</a:t>
          </a:r>
        </a:p>
      </dgm:t>
    </dgm:pt>
    <dgm:pt modelId="{19F995F6-AE61-9840-82D1-476B1BD345CC}" type="parTrans" cxnId="{4821F81B-9105-244C-BDC6-2131760E2AE4}">
      <dgm:prSet/>
      <dgm:spPr/>
      <dgm:t>
        <a:bodyPr/>
        <a:lstStyle/>
        <a:p>
          <a:endParaRPr lang="en-GB"/>
        </a:p>
      </dgm:t>
    </dgm:pt>
    <dgm:pt modelId="{377611A4-E9CA-BB47-B293-C8B6062E3E78}" type="sibTrans" cxnId="{4821F81B-9105-244C-BDC6-2131760E2AE4}">
      <dgm:prSet/>
      <dgm:spPr/>
      <dgm:t>
        <a:bodyPr/>
        <a:lstStyle/>
        <a:p>
          <a:endParaRPr lang="en-GB"/>
        </a:p>
      </dgm:t>
    </dgm:pt>
    <dgm:pt modelId="{89E5890D-822C-D245-BB9F-ADDD5907B103}" type="pres">
      <dgm:prSet presAssocID="{9CDC07C5-DAAB-7E45-9727-4BDB3AE888C6}" presName="rootnode" presStyleCnt="0">
        <dgm:presLayoutVars>
          <dgm:chMax/>
          <dgm:chPref/>
          <dgm:dir/>
          <dgm:animLvl val="lvl"/>
        </dgm:presLayoutVars>
      </dgm:prSet>
      <dgm:spPr/>
    </dgm:pt>
    <dgm:pt modelId="{62CAF64C-9C2D-E749-9476-CF6729895E3B}" type="pres">
      <dgm:prSet presAssocID="{7277DFAB-1A85-AF48-84A3-362EC646A0EB}" presName="composite" presStyleCnt="0"/>
      <dgm:spPr/>
    </dgm:pt>
    <dgm:pt modelId="{05AC6998-D682-9343-BE91-1F12AA8FC740}" type="pres">
      <dgm:prSet presAssocID="{7277DFAB-1A85-AF48-84A3-362EC646A0EB}" presName="LShape" presStyleLbl="alignNode1" presStyleIdx="0" presStyleCnt="5"/>
      <dgm:spPr/>
    </dgm:pt>
    <dgm:pt modelId="{1C969D65-42E1-9942-9EB9-2EEA70BDC367}" type="pres">
      <dgm:prSet presAssocID="{7277DFAB-1A85-AF48-84A3-362EC646A0EB}" presName="ParentText" presStyleLbl="revTx" presStyleIdx="0" presStyleCnt="3">
        <dgm:presLayoutVars>
          <dgm:chMax val="0"/>
          <dgm:chPref val="0"/>
          <dgm:bulletEnabled val="1"/>
        </dgm:presLayoutVars>
      </dgm:prSet>
      <dgm:spPr/>
    </dgm:pt>
    <dgm:pt modelId="{55F60894-7CF8-C248-B8BC-23AF258EDE88}" type="pres">
      <dgm:prSet presAssocID="{7277DFAB-1A85-AF48-84A3-362EC646A0EB}" presName="Triangle" presStyleLbl="alignNode1" presStyleIdx="1" presStyleCnt="5"/>
      <dgm:spPr/>
    </dgm:pt>
    <dgm:pt modelId="{F5C63891-1CFC-0C4A-8455-E348ED900030}" type="pres">
      <dgm:prSet presAssocID="{BB3CCE9B-BADA-774C-AF0A-C0AE51457FA9}" presName="sibTrans" presStyleCnt="0"/>
      <dgm:spPr/>
    </dgm:pt>
    <dgm:pt modelId="{58B95F64-9B3D-2F41-9216-9F89B544354D}" type="pres">
      <dgm:prSet presAssocID="{BB3CCE9B-BADA-774C-AF0A-C0AE51457FA9}" presName="space" presStyleCnt="0"/>
      <dgm:spPr/>
    </dgm:pt>
    <dgm:pt modelId="{B925587E-6FF7-BA4F-9272-4BE7F8E1604E}" type="pres">
      <dgm:prSet presAssocID="{937CE9EB-FE59-6543-A52C-1706B855DB77}" presName="composite" presStyleCnt="0"/>
      <dgm:spPr/>
    </dgm:pt>
    <dgm:pt modelId="{59869BF3-10B8-924B-B355-9F86A0ABD505}" type="pres">
      <dgm:prSet presAssocID="{937CE9EB-FE59-6543-A52C-1706B855DB77}" presName="LShape" presStyleLbl="alignNode1" presStyleIdx="2" presStyleCnt="5"/>
      <dgm:spPr/>
    </dgm:pt>
    <dgm:pt modelId="{EDC6233F-76F3-7F4A-BEB6-43DD23242433}" type="pres">
      <dgm:prSet presAssocID="{937CE9EB-FE59-6543-A52C-1706B855DB77}" presName="ParentText" presStyleLbl="revTx" presStyleIdx="1" presStyleCnt="3">
        <dgm:presLayoutVars>
          <dgm:chMax val="0"/>
          <dgm:chPref val="0"/>
          <dgm:bulletEnabled val="1"/>
        </dgm:presLayoutVars>
      </dgm:prSet>
      <dgm:spPr/>
    </dgm:pt>
    <dgm:pt modelId="{C94832E7-F699-CC43-A27C-9E6C81831777}" type="pres">
      <dgm:prSet presAssocID="{937CE9EB-FE59-6543-A52C-1706B855DB77}" presName="Triangle" presStyleLbl="alignNode1" presStyleIdx="3" presStyleCnt="5"/>
      <dgm:spPr/>
    </dgm:pt>
    <dgm:pt modelId="{2B6B0EC9-804C-D34C-88A2-E2961CA02AB4}" type="pres">
      <dgm:prSet presAssocID="{15A08B4E-5082-C444-A3AE-56D76721CF0F}" presName="sibTrans" presStyleCnt="0"/>
      <dgm:spPr/>
    </dgm:pt>
    <dgm:pt modelId="{C8587BD1-E8B9-2243-8EC8-9D296AFC8F39}" type="pres">
      <dgm:prSet presAssocID="{15A08B4E-5082-C444-A3AE-56D76721CF0F}" presName="space" presStyleCnt="0"/>
      <dgm:spPr/>
    </dgm:pt>
    <dgm:pt modelId="{FED29693-7978-CD47-B1C0-7B2D8637874E}" type="pres">
      <dgm:prSet presAssocID="{829A8905-AB8A-B84C-A196-15A589999BE7}" presName="composite" presStyleCnt="0"/>
      <dgm:spPr/>
    </dgm:pt>
    <dgm:pt modelId="{E8087752-1836-0B46-BFA9-882D9E5E3599}" type="pres">
      <dgm:prSet presAssocID="{829A8905-AB8A-B84C-A196-15A589999BE7}" presName="LShape" presStyleLbl="alignNode1" presStyleIdx="4" presStyleCnt="5"/>
      <dgm:spPr/>
    </dgm:pt>
    <dgm:pt modelId="{170C4AB1-D8D6-9742-810D-D275959A5233}" type="pres">
      <dgm:prSet presAssocID="{829A8905-AB8A-B84C-A196-15A589999BE7}" presName="ParentText" presStyleLbl="revTx" presStyleIdx="2" presStyleCnt="3">
        <dgm:presLayoutVars>
          <dgm:chMax val="0"/>
          <dgm:chPref val="0"/>
          <dgm:bulletEnabled val="1"/>
        </dgm:presLayoutVars>
      </dgm:prSet>
      <dgm:spPr/>
    </dgm:pt>
  </dgm:ptLst>
  <dgm:cxnLst>
    <dgm:cxn modelId="{B128E009-72BC-9047-AB81-2C4FEC5FABE4}" type="presOf" srcId="{829A8905-AB8A-B84C-A196-15A589999BE7}" destId="{170C4AB1-D8D6-9742-810D-D275959A5233}" srcOrd="0" destOrd="0" presId="urn:microsoft.com/office/officeart/2009/3/layout/StepUpProcess"/>
    <dgm:cxn modelId="{5B5A000B-842D-9547-A678-89AAD7A09624}" type="presOf" srcId="{9CDC07C5-DAAB-7E45-9727-4BDB3AE888C6}" destId="{89E5890D-822C-D245-BB9F-ADDD5907B103}" srcOrd="0" destOrd="0" presId="urn:microsoft.com/office/officeart/2009/3/layout/StepUpProcess"/>
    <dgm:cxn modelId="{4821F81B-9105-244C-BDC6-2131760E2AE4}" srcId="{9CDC07C5-DAAB-7E45-9727-4BDB3AE888C6}" destId="{829A8905-AB8A-B84C-A196-15A589999BE7}" srcOrd="2" destOrd="0" parTransId="{19F995F6-AE61-9840-82D1-476B1BD345CC}" sibTransId="{377611A4-E9CA-BB47-B293-C8B6062E3E78}"/>
    <dgm:cxn modelId="{756EE631-CD9B-C64E-8634-4CAD22C0B458}" type="presOf" srcId="{937CE9EB-FE59-6543-A52C-1706B855DB77}" destId="{EDC6233F-76F3-7F4A-BEB6-43DD23242433}" srcOrd="0" destOrd="0" presId="urn:microsoft.com/office/officeart/2009/3/layout/StepUpProcess"/>
    <dgm:cxn modelId="{443A0A4C-5166-0544-9792-83D666E332EB}" srcId="{9CDC07C5-DAAB-7E45-9727-4BDB3AE888C6}" destId="{7277DFAB-1A85-AF48-84A3-362EC646A0EB}" srcOrd="0" destOrd="0" parTransId="{69D2AB2D-012B-D24A-B9C2-0ACE667F4CD4}" sibTransId="{BB3CCE9B-BADA-774C-AF0A-C0AE51457FA9}"/>
    <dgm:cxn modelId="{51B7A68D-3711-B24B-8DF9-BD13366A0097}" srcId="{9CDC07C5-DAAB-7E45-9727-4BDB3AE888C6}" destId="{937CE9EB-FE59-6543-A52C-1706B855DB77}" srcOrd="1" destOrd="0" parTransId="{569FE994-5DA2-4E4E-B7D4-F8C33C7CA5FB}" sibTransId="{15A08B4E-5082-C444-A3AE-56D76721CF0F}"/>
    <dgm:cxn modelId="{ED338CCD-C119-1645-8B60-DBFA256DF992}" type="presOf" srcId="{7277DFAB-1A85-AF48-84A3-362EC646A0EB}" destId="{1C969D65-42E1-9942-9EB9-2EEA70BDC367}" srcOrd="0" destOrd="0" presId="urn:microsoft.com/office/officeart/2009/3/layout/StepUpProcess"/>
    <dgm:cxn modelId="{98D4C5E2-4764-2647-9F08-4D5AF42747A5}" type="presParOf" srcId="{89E5890D-822C-D245-BB9F-ADDD5907B103}" destId="{62CAF64C-9C2D-E749-9476-CF6729895E3B}" srcOrd="0" destOrd="0" presId="urn:microsoft.com/office/officeart/2009/3/layout/StepUpProcess"/>
    <dgm:cxn modelId="{C980B1DB-7E3A-7244-8C50-BDD0D2F315A9}" type="presParOf" srcId="{62CAF64C-9C2D-E749-9476-CF6729895E3B}" destId="{05AC6998-D682-9343-BE91-1F12AA8FC740}" srcOrd="0" destOrd="0" presId="urn:microsoft.com/office/officeart/2009/3/layout/StepUpProcess"/>
    <dgm:cxn modelId="{837EA991-E66A-E640-96BC-3D7983D53C9D}" type="presParOf" srcId="{62CAF64C-9C2D-E749-9476-CF6729895E3B}" destId="{1C969D65-42E1-9942-9EB9-2EEA70BDC367}" srcOrd="1" destOrd="0" presId="urn:microsoft.com/office/officeart/2009/3/layout/StepUpProcess"/>
    <dgm:cxn modelId="{334E02A1-6761-5D43-A2DB-1EB7941F42A2}" type="presParOf" srcId="{62CAF64C-9C2D-E749-9476-CF6729895E3B}" destId="{55F60894-7CF8-C248-B8BC-23AF258EDE88}" srcOrd="2" destOrd="0" presId="urn:microsoft.com/office/officeart/2009/3/layout/StepUpProcess"/>
    <dgm:cxn modelId="{8C1E2F42-5021-2E4A-AE85-C89550B91C33}" type="presParOf" srcId="{89E5890D-822C-D245-BB9F-ADDD5907B103}" destId="{F5C63891-1CFC-0C4A-8455-E348ED900030}" srcOrd="1" destOrd="0" presId="urn:microsoft.com/office/officeart/2009/3/layout/StepUpProcess"/>
    <dgm:cxn modelId="{C2E120F0-21B0-B346-B229-4F9846C81101}" type="presParOf" srcId="{F5C63891-1CFC-0C4A-8455-E348ED900030}" destId="{58B95F64-9B3D-2F41-9216-9F89B544354D}" srcOrd="0" destOrd="0" presId="urn:microsoft.com/office/officeart/2009/3/layout/StepUpProcess"/>
    <dgm:cxn modelId="{5DD28D77-245A-3047-B320-3B06E7DCED96}" type="presParOf" srcId="{89E5890D-822C-D245-BB9F-ADDD5907B103}" destId="{B925587E-6FF7-BA4F-9272-4BE7F8E1604E}" srcOrd="2" destOrd="0" presId="urn:microsoft.com/office/officeart/2009/3/layout/StepUpProcess"/>
    <dgm:cxn modelId="{31460D6D-EF33-8A47-8117-AADD8E3A0395}" type="presParOf" srcId="{B925587E-6FF7-BA4F-9272-4BE7F8E1604E}" destId="{59869BF3-10B8-924B-B355-9F86A0ABD505}" srcOrd="0" destOrd="0" presId="urn:microsoft.com/office/officeart/2009/3/layout/StepUpProcess"/>
    <dgm:cxn modelId="{112C387B-E9D9-5540-B20C-212435BC150B}" type="presParOf" srcId="{B925587E-6FF7-BA4F-9272-4BE7F8E1604E}" destId="{EDC6233F-76F3-7F4A-BEB6-43DD23242433}" srcOrd="1" destOrd="0" presId="urn:microsoft.com/office/officeart/2009/3/layout/StepUpProcess"/>
    <dgm:cxn modelId="{34755D20-BBCA-F343-8D7F-4E6BF2257AE3}" type="presParOf" srcId="{B925587E-6FF7-BA4F-9272-4BE7F8E1604E}" destId="{C94832E7-F699-CC43-A27C-9E6C81831777}" srcOrd="2" destOrd="0" presId="urn:microsoft.com/office/officeart/2009/3/layout/StepUpProcess"/>
    <dgm:cxn modelId="{A58526EF-B69C-5041-BBCC-C313F5E3DEAC}" type="presParOf" srcId="{89E5890D-822C-D245-BB9F-ADDD5907B103}" destId="{2B6B0EC9-804C-D34C-88A2-E2961CA02AB4}" srcOrd="3" destOrd="0" presId="urn:microsoft.com/office/officeart/2009/3/layout/StepUpProcess"/>
    <dgm:cxn modelId="{6D11ED79-7A41-2B41-B363-DDDDB9521537}" type="presParOf" srcId="{2B6B0EC9-804C-D34C-88A2-E2961CA02AB4}" destId="{C8587BD1-E8B9-2243-8EC8-9D296AFC8F39}" srcOrd="0" destOrd="0" presId="urn:microsoft.com/office/officeart/2009/3/layout/StepUpProcess"/>
    <dgm:cxn modelId="{AC0D88A0-400B-F74E-B365-3CA8622955F5}" type="presParOf" srcId="{89E5890D-822C-D245-BB9F-ADDD5907B103}" destId="{FED29693-7978-CD47-B1C0-7B2D8637874E}" srcOrd="4" destOrd="0" presId="urn:microsoft.com/office/officeart/2009/3/layout/StepUpProcess"/>
    <dgm:cxn modelId="{135DADA6-D5D8-FE4C-9724-E2498458CC74}" type="presParOf" srcId="{FED29693-7978-CD47-B1C0-7B2D8637874E}" destId="{E8087752-1836-0B46-BFA9-882D9E5E3599}" srcOrd="0" destOrd="0" presId="urn:microsoft.com/office/officeart/2009/3/layout/StepUpProcess"/>
    <dgm:cxn modelId="{28B5EEC1-3BD7-AD48-BDD4-A56D28A4E47E}" type="presParOf" srcId="{FED29693-7978-CD47-B1C0-7B2D8637874E}" destId="{170C4AB1-D8D6-9742-810D-D275959A5233}"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AC6998-D682-9343-BE91-1F12AA8FC740}">
      <dsp:nvSpPr>
        <dsp:cNvPr id="0" name=""/>
        <dsp:cNvSpPr/>
      </dsp:nvSpPr>
      <dsp:spPr>
        <a:xfrm rot="5400000">
          <a:off x="317402" y="626308"/>
          <a:ext cx="951656" cy="1583534"/>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969D65-42E1-9942-9EB9-2EEA70BDC367}">
      <dsp:nvSpPr>
        <dsp:cNvPr id="0" name=""/>
        <dsp:cNvSpPr/>
      </dsp:nvSpPr>
      <dsp:spPr>
        <a:xfrm>
          <a:off x="158547" y="1099444"/>
          <a:ext cx="1429623" cy="1253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rtl="0">
            <a:lnSpc>
              <a:spcPct val="90000"/>
            </a:lnSpc>
            <a:spcBef>
              <a:spcPct val="0"/>
            </a:spcBef>
            <a:spcAft>
              <a:spcPct val="35000"/>
            </a:spcAft>
            <a:buNone/>
          </a:pPr>
          <a:r>
            <a:rPr lang="en-GB" sz="1600" kern="1200" dirty="0"/>
            <a:t>Request and parse the SpaceX launch data using GET request</a:t>
          </a:r>
        </a:p>
      </dsp:txBody>
      <dsp:txXfrm>
        <a:off x="158547" y="1099444"/>
        <a:ext cx="1429623" cy="1253149"/>
      </dsp:txXfrm>
    </dsp:sp>
    <dsp:sp modelId="{55F60894-7CF8-C248-B8BC-23AF258EDE88}">
      <dsp:nvSpPr>
        <dsp:cNvPr id="0" name=""/>
        <dsp:cNvSpPr/>
      </dsp:nvSpPr>
      <dsp:spPr>
        <a:xfrm>
          <a:off x="1318430" y="509727"/>
          <a:ext cx="269740" cy="269740"/>
        </a:xfrm>
        <a:prstGeom prst="triangle">
          <a:avLst>
            <a:gd name="adj" fmla="val 10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869BF3-10B8-924B-B355-9F86A0ABD505}">
      <dsp:nvSpPr>
        <dsp:cNvPr id="0" name=""/>
        <dsp:cNvSpPr/>
      </dsp:nvSpPr>
      <dsp:spPr>
        <a:xfrm rot="5400000">
          <a:off x="2067541" y="193234"/>
          <a:ext cx="951656" cy="1583534"/>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DC6233F-76F3-7F4A-BEB6-43DD23242433}">
      <dsp:nvSpPr>
        <dsp:cNvPr id="0" name=""/>
        <dsp:cNvSpPr/>
      </dsp:nvSpPr>
      <dsp:spPr>
        <a:xfrm>
          <a:off x="1908686" y="666370"/>
          <a:ext cx="1429623" cy="1253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rtl="0">
            <a:lnSpc>
              <a:spcPct val="90000"/>
            </a:lnSpc>
            <a:spcBef>
              <a:spcPct val="0"/>
            </a:spcBef>
            <a:spcAft>
              <a:spcPct val="35000"/>
            </a:spcAft>
            <a:buNone/>
          </a:pPr>
          <a:r>
            <a:rPr lang="en-GB" sz="1600" kern="1200" dirty="0"/>
            <a:t>Select required data from the response and store them into separate list</a:t>
          </a:r>
        </a:p>
      </dsp:txBody>
      <dsp:txXfrm>
        <a:off x="1908686" y="666370"/>
        <a:ext cx="1429623" cy="1253149"/>
      </dsp:txXfrm>
    </dsp:sp>
    <dsp:sp modelId="{C94832E7-F699-CC43-A27C-9E6C81831777}">
      <dsp:nvSpPr>
        <dsp:cNvPr id="0" name=""/>
        <dsp:cNvSpPr/>
      </dsp:nvSpPr>
      <dsp:spPr>
        <a:xfrm>
          <a:off x="3068569" y="76653"/>
          <a:ext cx="269740" cy="269740"/>
        </a:xfrm>
        <a:prstGeom prst="triangle">
          <a:avLst>
            <a:gd name="adj" fmla="val 100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087752-1836-0B46-BFA9-882D9E5E3599}">
      <dsp:nvSpPr>
        <dsp:cNvPr id="0" name=""/>
        <dsp:cNvSpPr/>
      </dsp:nvSpPr>
      <dsp:spPr>
        <a:xfrm rot="5400000">
          <a:off x="3817680" y="-239838"/>
          <a:ext cx="951656" cy="1583534"/>
        </a:xfrm>
        <a:prstGeom prst="corner">
          <a:avLst>
            <a:gd name="adj1" fmla="val 16120"/>
            <a:gd name="adj2" fmla="val 161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0C4AB1-D8D6-9742-810D-D275959A5233}">
      <dsp:nvSpPr>
        <dsp:cNvPr id="0" name=""/>
        <dsp:cNvSpPr/>
      </dsp:nvSpPr>
      <dsp:spPr>
        <a:xfrm>
          <a:off x="3658825" y="233297"/>
          <a:ext cx="1429623" cy="1253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rtl="0">
            <a:lnSpc>
              <a:spcPct val="90000"/>
            </a:lnSpc>
            <a:spcBef>
              <a:spcPct val="0"/>
            </a:spcBef>
            <a:spcAft>
              <a:spcPct val="35000"/>
            </a:spcAft>
            <a:buNone/>
          </a:pPr>
          <a:r>
            <a:rPr lang="en-GB" sz="1600" kern="1200" dirty="0"/>
            <a:t>Create a Data Frame from the list of data collected</a:t>
          </a:r>
        </a:p>
      </dsp:txBody>
      <dsp:txXfrm>
        <a:off x="3658825" y="233297"/>
        <a:ext cx="1429623" cy="1253149"/>
      </dsp:txXfrm>
    </dsp:sp>
  </dsp:spTree>
</dsp:drawing>
</file>

<file path=ppt/diagrams/layout1.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1/29/22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Joel Tan</a:t>
            </a:r>
          </a:p>
          <a:p>
            <a:r>
              <a:rPr lang="en-US" dirty="0">
                <a:solidFill>
                  <a:schemeClr val="bg2"/>
                </a:solidFill>
                <a:latin typeface="Abadi" panose="020B0604020104020204" pitchFamily="34" charset="0"/>
                <a:ea typeface="SF Pro" pitchFamily="2" charset="0"/>
                <a:cs typeface="SF Pro" pitchFamily="2" charset="0"/>
              </a:rPr>
              <a:t>29 Jan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4307821" y="1663694"/>
            <a:ext cx="3576358" cy="430887"/>
          </a:xfrm>
          <a:prstGeom prst="rect">
            <a:avLst/>
          </a:prstGeom>
          <a:solidFill>
            <a:schemeClr val="accent1">
              <a:lumMod val="40000"/>
              <a:lumOff val="60000"/>
            </a:schemeClr>
          </a:solidFill>
          <a:effectLst>
            <a:softEdge rad="12700"/>
          </a:effectLst>
          <a:scene3d>
            <a:camera prst="perspectiveFront"/>
            <a:lightRig rig="threePt" dir="t"/>
          </a:scene3d>
          <a:sp3d>
            <a:bevelT/>
          </a:sp3d>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2200" dirty="0">
                <a:solidFill>
                  <a:srgbClr val="002060"/>
                </a:solidFill>
                <a:latin typeface="Abadi" panose="020B0604020104020204" pitchFamily="34" charset="0"/>
              </a:rPr>
              <a:t>Summary of methodologies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
        <p:nvSpPr>
          <p:cNvPr id="2" name="TextBox 1">
            <a:extLst>
              <a:ext uri="{FF2B5EF4-FFF2-40B4-BE49-F238E27FC236}">
                <a16:creationId xmlns:a16="http://schemas.microsoft.com/office/drawing/2014/main" id="{47845047-D7CA-E140-9145-E50906C0BB3A}"/>
              </a:ext>
            </a:extLst>
          </p:cNvPr>
          <p:cNvSpPr txBox="1"/>
          <p:nvPr/>
        </p:nvSpPr>
        <p:spPr>
          <a:xfrm>
            <a:off x="4308600" y="3868543"/>
            <a:ext cx="3574800" cy="432000"/>
          </a:xfrm>
          <a:prstGeom prst="rect">
            <a:avLst/>
          </a:prstGeom>
          <a:solidFill>
            <a:schemeClr val="accent1">
              <a:lumMod val="40000"/>
              <a:lumOff val="60000"/>
            </a:schemeClr>
          </a:solidFill>
          <a:effectLst>
            <a:softEdge rad="12700"/>
          </a:effectLst>
          <a:scene3d>
            <a:camera prst="perspectiveFront"/>
            <a:lightRig rig="threePt" dir="t"/>
          </a:scene3d>
          <a:sp3d>
            <a:bevelT/>
          </a:sp3d>
        </p:spPr>
        <p:txBody>
          <a:bodyPr wrap="square" rtlCol="0">
            <a:spAutoFit/>
          </a:bodyPr>
          <a:lstStyle/>
          <a:p>
            <a:pPr algn="ctr"/>
            <a:r>
              <a:rPr lang="en-US" sz="2200" dirty="0">
                <a:solidFill>
                  <a:srgbClr val="002060"/>
                </a:solidFill>
                <a:latin typeface="Abadi" panose="020B0604020104020204" pitchFamily="34" charset="0"/>
              </a:rPr>
              <a:t>Summary of all results</a:t>
            </a:r>
          </a:p>
        </p:txBody>
      </p:sp>
      <p:sp>
        <p:nvSpPr>
          <p:cNvPr id="7" name="TextBox 6">
            <a:extLst>
              <a:ext uri="{FF2B5EF4-FFF2-40B4-BE49-F238E27FC236}">
                <a16:creationId xmlns:a16="http://schemas.microsoft.com/office/drawing/2014/main" id="{02ED34A7-B1EF-AA48-B694-12CB058C84C6}"/>
              </a:ext>
            </a:extLst>
          </p:cNvPr>
          <p:cNvSpPr txBox="1"/>
          <p:nvPr/>
        </p:nvSpPr>
        <p:spPr>
          <a:xfrm>
            <a:off x="4330123" y="2234430"/>
            <a:ext cx="3575579" cy="1384995"/>
          </a:xfrm>
          <a:prstGeom prst="rect">
            <a:avLst/>
          </a:prstGeom>
          <a:noFill/>
        </p:spPr>
        <p:txBody>
          <a:bodyPr wrap="square" rtlCol="0">
            <a:spAutoFit/>
          </a:bodyPr>
          <a:lstStyle/>
          <a:p>
            <a:pPr marL="342900" indent="-342900">
              <a:buAutoNum type="arabicPeriod"/>
            </a:pPr>
            <a:r>
              <a:rPr lang="en-US" sz="1400" dirty="0"/>
              <a:t>Data Collection</a:t>
            </a:r>
          </a:p>
          <a:p>
            <a:pPr marL="342900" indent="-342900">
              <a:buAutoNum type="arabicPeriod"/>
            </a:pPr>
            <a:r>
              <a:rPr lang="en-US" sz="1400" dirty="0"/>
              <a:t>Exploratory Data Analysis</a:t>
            </a:r>
          </a:p>
          <a:p>
            <a:pPr marL="342900" indent="-342900">
              <a:buAutoNum type="arabicPeriod"/>
            </a:pPr>
            <a:r>
              <a:rPr lang="en-US" sz="1400" dirty="0"/>
              <a:t>Create interactive Maps with Folium</a:t>
            </a:r>
          </a:p>
          <a:p>
            <a:pPr marL="342900" indent="-342900">
              <a:buAutoNum type="arabicPeriod"/>
            </a:pPr>
            <a:r>
              <a:rPr lang="en-US" sz="1400" dirty="0"/>
              <a:t>Create Dashboard with </a:t>
            </a:r>
            <a:r>
              <a:rPr lang="en-US" sz="1400" dirty="0" err="1"/>
              <a:t>Plotly</a:t>
            </a:r>
            <a:endParaRPr lang="en-US" sz="1400" dirty="0"/>
          </a:p>
          <a:p>
            <a:pPr marL="342900" indent="-342900">
              <a:buAutoNum type="arabicPeriod"/>
            </a:pPr>
            <a:r>
              <a:rPr lang="en-US" sz="1400" dirty="0"/>
              <a:t>Run Machine Learning Models</a:t>
            </a:r>
          </a:p>
          <a:p>
            <a:pPr marL="342900" indent="-342900">
              <a:buAutoNum type="arabicPeriod"/>
            </a:pPr>
            <a:endParaRPr lang="en-US" sz="1400" dirty="0"/>
          </a:p>
        </p:txBody>
      </p:sp>
      <p:sp>
        <p:nvSpPr>
          <p:cNvPr id="9" name="TextBox 8">
            <a:extLst>
              <a:ext uri="{FF2B5EF4-FFF2-40B4-BE49-F238E27FC236}">
                <a16:creationId xmlns:a16="http://schemas.microsoft.com/office/drawing/2014/main" id="{023F51ED-7D78-5D42-8CE2-D93FBA8C0072}"/>
              </a:ext>
            </a:extLst>
          </p:cNvPr>
          <p:cNvSpPr txBox="1"/>
          <p:nvPr/>
        </p:nvSpPr>
        <p:spPr>
          <a:xfrm>
            <a:off x="4240021" y="4438654"/>
            <a:ext cx="3575579" cy="738664"/>
          </a:xfrm>
          <a:prstGeom prst="rect">
            <a:avLst/>
          </a:prstGeom>
          <a:noFill/>
        </p:spPr>
        <p:txBody>
          <a:bodyPr wrap="square" rtlCol="0">
            <a:spAutoFit/>
          </a:bodyPr>
          <a:lstStyle/>
          <a:p>
            <a:pPr marL="342900" indent="-342900">
              <a:buAutoNum type="arabicPeriod"/>
            </a:pPr>
            <a:r>
              <a:rPr lang="en-US" sz="1400" dirty="0"/>
              <a:t>EDA</a:t>
            </a:r>
          </a:p>
          <a:p>
            <a:pPr marL="342900" indent="-342900">
              <a:buAutoNum type="arabicPeriod"/>
            </a:pPr>
            <a:r>
              <a:rPr lang="en-US" sz="1400" dirty="0"/>
              <a:t>Maps and Dashboard</a:t>
            </a:r>
          </a:p>
          <a:p>
            <a:pPr marL="342900" indent="-342900">
              <a:buAutoNum type="arabicPeriod"/>
            </a:pPr>
            <a:r>
              <a:rPr lang="en-US" sz="1400" dirty="0"/>
              <a:t>Result of the different models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3265580" y="1755686"/>
            <a:ext cx="5660840" cy="468000"/>
          </a:xfrm>
          <a:prstGeom prst="rect">
            <a:avLst/>
          </a:prstGeom>
          <a:solidFill>
            <a:schemeClr val="accent1">
              <a:lumMod val="40000"/>
              <a:lumOff val="60000"/>
            </a:schemeClr>
          </a:solidFill>
          <a:effectLst>
            <a:softEdge rad="12700"/>
          </a:effectLst>
          <a:scene3d>
            <a:camera prst="perspectiveFront"/>
            <a:lightRig rig="threePt" dir="t"/>
          </a:scene3d>
          <a:sp3d>
            <a:bevelT/>
          </a:sp3d>
        </p:spPr>
        <p:txBody>
          <a:bodyPr lIns="91440" tIns="45720" rIns="91440" bIns="45720" anchor="t">
            <a:normAutofit/>
          </a:bodyPr>
          <a:lstStyle>
            <a:defPPr>
              <a:defRPr lang="en-US"/>
            </a:defPPr>
            <a:lvl1pPr indent="0" algn="ctr">
              <a:lnSpc>
                <a:spcPct val="100000"/>
              </a:lnSpc>
              <a:spcBef>
                <a:spcPts val="1400"/>
              </a:spcBef>
              <a:buFont typeface="Arial"/>
              <a:buNone/>
              <a:defRPr sz="2200">
                <a:solidFill>
                  <a:srgbClr val="002060"/>
                </a:solidFill>
                <a:latin typeface="Abadi" panose="020B0604020104020204" pitchFamily="34" charset="0"/>
              </a:defRPr>
            </a:lvl1pPr>
            <a:lvl2pPr marL="685800" indent="-228600">
              <a:lnSpc>
                <a:spcPct val="90000"/>
              </a:lnSpc>
              <a:spcBef>
                <a:spcPts val="500"/>
              </a:spcBef>
              <a:buFont typeface="Arial"/>
              <a:buChar char="•"/>
              <a:defRPr sz="2400">
                <a:solidFill>
                  <a:srgbClr val="0070C0"/>
                </a:solidFill>
                <a:latin typeface="IBM Plex Mono Text" panose="020B0509050203000203" pitchFamily="49" charset="0"/>
              </a:defRPr>
            </a:lvl2pPr>
            <a:lvl3pPr marL="1143000" indent="-228600">
              <a:lnSpc>
                <a:spcPct val="90000"/>
              </a:lnSpc>
              <a:spcBef>
                <a:spcPts val="500"/>
              </a:spcBef>
              <a:buFont typeface="Arial"/>
              <a:buChar char="•"/>
              <a:defRPr sz="2000">
                <a:solidFill>
                  <a:srgbClr val="0070C0"/>
                </a:solidFill>
                <a:latin typeface="IBM Plex Mono Text" panose="020B0509050203000203" pitchFamily="49" charset="0"/>
              </a:defRPr>
            </a:lvl3pPr>
            <a:lvl4pPr marL="1600200" indent="-228600">
              <a:lnSpc>
                <a:spcPct val="90000"/>
              </a:lnSpc>
              <a:spcBef>
                <a:spcPts val="500"/>
              </a:spcBef>
              <a:buFont typeface="Arial"/>
              <a:buChar char="•"/>
              <a:defRPr>
                <a:solidFill>
                  <a:srgbClr val="0070C0"/>
                </a:solidFill>
                <a:latin typeface="IBM Plex Mono Text" panose="020B0509050203000203" pitchFamily="49" charset="0"/>
              </a:defRPr>
            </a:lvl4pPr>
            <a:lvl5pPr marL="2057400" indent="-228600">
              <a:lnSpc>
                <a:spcPct val="90000"/>
              </a:lnSpc>
              <a:spcBef>
                <a:spcPts val="500"/>
              </a:spcBef>
              <a:buFont typeface="Arial"/>
              <a:buChar char="•"/>
              <a:defRPr>
                <a:solidFill>
                  <a:srgbClr val="0070C0"/>
                </a:solidFill>
                <a:latin typeface="IBM Plex Mono Text" panose="020B0509050203000203" pitchFamily="49" charset="0"/>
              </a:defRPr>
            </a:lvl5pPr>
            <a:lvl6pPr marL="2514600" indent="-228600">
              <a:lnSpc>
                <a:spcPct val="90000"/>
              </a:lnSpc>
              <a:spcBef>
                <a:spcPts val="500"/>
              </a:spcBef>
              <a:buFont typeface="Arial"/>
              <a:buChar char="•"/>
            </a:lvl6pPr>
            <a:lvl7pPr marL="2971800" indent="-228600">
              <a:lnSpc>
                <a:spcPct val="90000"/>
              </a:lnSpc>
              <a:spcBef>
                <a:spcPts val="500"/>
              </a:spcBef>
              <a:buFont typeface="Arial"/>
              <a:buChar char="•"/>
            </a:lvl7pPr>
            <a:lvl8pPr marL="3429000" indent="-228600">
              <a:lnSpc>
                <a:spcPct val="90000"/>
              </a:lnSpc>
              <a:spcBef>
                <a:spcPts val="500"/>
              </a:spcBef>
              <a:buFont typeface="Arial"/>
              <a:buChar char="•"/>
            </a:lvl8pPr>
            <a:lvl9pPr marL="3886200" indent="-228600">
              <a:lnSpc>
                <a:spcPct val="90000"/>
              </a:lnSpc>
              <a:spcBef>
                <a:spcPts val="500"/>
              </a:spcBef>
              <a:buFont typeface="Arial"/>
              <a:buChar char="•"/>
            </a:lvl9pPr>
          </a:lstStyle>
          <a:p>
            <a:r>
              <a:rPr lang="en-US" dirty="0"/>
              <a:t>Project Background</a:t>
            </a:r>
          </a:p>
          <a:p>
            <a:endParaRPr lang="en-US" dirty="0"/>
          </a:p>
        </p:txBody>
      </p:sp>
      <p:sp>
        <p:nvSpPr>
          <p:cNvPr id="3" name="TextBox 2">
            <a:extLst>
              <a:ext uri="{FF2B5EF4-FFF2-40B4-BE49-F238E27FC236}">
                <a16:creationId xmlns:a16="http://schemas.microsoft.com/office/drawing/2014/main" id="{A89AE395-2606-CC44-99DB-D6F3EED80EAD}"/>
              </a:ext>
            </a:extLst>
          </p:cNvPr>
          <p:cNvSpPr txBox="1"/>
          <p:nvPr/>
        </p:nvSpPr>
        <p:spPr>
          <a:xfrm>
            <a:off x="3262705" y="2514916"/>
            <a:ext cx="6141490" cy="2585323"/>
          </a:xfrm>
          <a:prstGeom prst="rect">
            <a:avLst/>
          </a:prstGeom>
          <a:noFill/>
        </p:spPr>
        <p:txBody>
          <a:bodyPr wrap="square" rtlCol="0">
            <a:spAutoFit/>
          </a:bodyPr>
          <a:lstStyle/>
          <a:p>
            <a:r>
              <a:rPr lang="en-SG" dirty="0"/>
              <a:t>Taken from Week 1 Introduction:</a:t>
            </a:r>
          </a:p>
          <a:p>
            <a:r>
              <a:rPr lang="en-SG" dirty="0"/>
              <a:t>“In this capstone, 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endParaRPr lang="en-US" sz="1400" dirty="0"/>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4000" dirty="0">
                <a:solidFill>
                  <a:schemeClr val="bg2">
                    <a:lumMod val="50000"/>
                  </a:schemeClr>
                </a:solidFill>
                <a:latin typeface="Abadi"/>
              </a:rPr>
              <a:t>Data was collected from SpaceX API and from web scraping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4000" dirty="0">
                <a:solidFill>
                  <a:schemeClr val="bg2">
                    <a:lumMod val="50000"/>
                  </a:schemeClr>
                </a:solidFill>
                <a:latin typeface="Abadi"/>
              </a:rPr>
              <a:t>Irrelevant columns were dropped, new columns created and renamed, Falcon 9 data was isolated and finally null values were filled.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4000" dirty="0">
                <a:solidFill>
                  <a:schemeClr val="bg2">
                    <a:lumMod val="50000"/>
                  </a:schemeClr>
                </a:solidFill>
                <a:latin typeface="Abadi"/>
              </a:rPr>
              <a:t>Standardize the data</a:t>
            </a:r>
          </a:p>
          <a:p>
            <a:pPr lvl="1">
              <a:lnSpc>
                <a:spcPct val="120000"/>
              </a:lnSpc>
              <a:spcBef>
                <a:spcPts val="1400"/>
              </a:spcBef>
            </a:pPr>
            <a:r>
              <a:rPr lang="en-US" sz="4000" dirty="0">
                <a:solidFill>
                  <a:schemeClr val="bg2">
                    <a:lumMod val="50000"/>
                  </a:schemeClr>
                </a:solidFill>
                <a:latin typeface="Abadi"/>
              </a:rPr>
              <a:t>Split data into training and test sets</a:t>
            </a:r>
          </a:p>
          <a:p>
            <a:pPr lvl="1">
              <a:lnSpc>
                <a:spcPct val="120000"/>
              </a:lnSpc>
              <a:spcBef>
                <a:spcPts val="1400"/>
              </a:spcBef>
            </a:pPr>
            <a:r>
              <a:rPr lang="en-US" sz="4000" dirty="0">
                <a:solidFill>
                  <a:schemeClr val="bg2">
                    <a:lumMod val="50000"/>
                  </a:schemeClr>
                </a:solidFill>
                <a:latin typeface="Abadi"/>
              </a:rPr>
              <a:t>Find the model that performs the best</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marL="0" indent="0">
              <a:buNone/>
            </a:pPr>
            <a:r>
              <a:rPr lang="en-US"/>
              <a:t>GitHub Link here</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7" name="Diagram 6">
            <a:extLst>
              <a:ext uri="{FF2B5EF4-FFF2-40B4-BE49-F238E27FC236}">
                <a16:creationId xmlns:a16="http://schemas.microsoft.com/office/drawing/2014/main" id="{92AAE0B4-736A-1D45-A2B4-0B6BA209AF79}"/>
              </a:ext>
            </a:extLst>
          </p:cNvPr>
          <p:cNvGraphicFramePr/>
          <p:nvPr>
            <p:extLst>
              <p:ext uri="{D42A27DB-BD31-4B8C-83A1-F6EECF244321}">
                <p14:modId xmlns:p14="http://schemas.microsoft.com/office/powerpoint/2010/main" val="2563779182"/>
              </p:ext>
            </p:extLst>
          </p:nvPr>
        </p:nvGraphicFramePr>
        <p:xfrm>
          <a:off x="6096000" y="3062146"/>
          <a:ext cx="5089912" cy="24286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137</TotalTime>
  <Words>1466</Words>
  <Application>Microsoft Macintosh PowerPoint</Application>
  <PresentationFormat>Widescreen</PresentationFormat>
  <Paragraphs>237</Paragraphs>
  <Slides>46</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IBM Plex Mono Text</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Joel Tan</cp:lastModifiedBy>
  <cp:revision>199</cp:revision>
  <dcterms:created xsi:type="dcterms:W3CDTF">2021-04-29T18:58:34Z</dcterms:created>
  <dcterms:modified xsi:type="dcterms:W3CDTF">2022-01-28T17:48:32Z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